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24"/>
  </p:notesMasterIdLst>
  <p:sldIdLst>
    <p:sldId id="312" r:id="rId5"/>
    <p:sldId id="936" r:id="rId6"/>
    <p:sldId id="938" r:id="rId7"/>
    <p:sldId id="946" r:id="rId8"/>
    <p:sldId id="941" r:id="rId9"/>
    <p:sldId id="942" r:id="rId10"/>
    <p:sldId id="943" r:id="rId11"/>
    <p:sldId id="944" r:id="rId12"/>
    <p:sldId id="939" r:id="rId13"/>
    <p:sldId id="940" r:id="rId14"/>
    <p:sldId id="945" r:id="rId15"/>
    <p:sldId id="947" r:id="rId16"/>
    <p:sldId id="948" r:id="rId17"/>
    <p:sldId id="949" r:id="rId18"/>
    <p:sldId id="950" r:id="rId19"/>
    <p:sldId id="951" r:id="rId20"/>
    <p:sldId id="952" r:id="rId21"/>
    <p:sldId id="953" r:id="rId22"/>
    <p:sldId id="95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6AD"/>
    <a:srgbClr val="B173A5"/>
    <a:srgbClr val="C4A484"/>
    <a:srgbClr val="E6AF00"/>
    <a:srgbClr val="007635"/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6C80AD-CD15-4DC9-8BB2-691CE846A31D}" v="1" dt="2024-09-12T22:28:11.6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56" autoAdjust="0"/>
  </p:normalViewPr>
  <p:slideViewPr>
    <p:cSldViewPr snapToGrid="0">
      <p:cViewPr varScale="1">
        <p:scale>
          <a:sx n="79" d="100"/>
          <a:sy n="79" d="100"/>
        </p:scale>
        <p:origin x="74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 Parcell" userId="70a45798-7d62-4b77-8566-4687f0c78489" providerId="ADAL" clId="{496C80AD-CD15-4DC9-8BB2-691CE846A31D}"/>
    <pc:docChg chg="custSel addSld delSld modSld">
      <pc:chgData name="Joe Parcell" userId="70a45798-7d62-4b77-8566-4687f0c78489" providerId="ADAL" clId="{496C80AD-CD15-4DC9-8BB2-691CE846A31D}" dt="2024-09-12T22:29:05.351" v="164" actId="20577"/>
      <pc:docMkLst>
        <pc:docMk/>
      </pc:docMkLst>
      <pc:sldChg chg="del">
        <pc:chgData name="Joe Parcell" userId="70a45798-7d62-4b77-8566-4687f0c78489" providerId="ADAL" clId="{496C80AD-CD15-4DC9-8BB2-691CE846A31D}" dt="2024-09-12T22:27:22.537" v="27" actId="47"/>
        <pc:sldMkLst>
          <pc:docMk/>
          <pc:sldMk cId="2498946512" sldId="268"/>
        </pc:sldMkLst>
      </pc:sldChg>
      <pc:sldChg chg="addSp delSp modSp mod">
        <pc:chgData name="Joe Parcell" userId="70a45798-7d62-4b77-8566-4687f0c78489" providerId="ADAL" clId="{496C80AD-CD15-4DC9-8BB2-691CE846A31D}" dt="2024-09-12T22:26:17.540" v="1" actId="1076"/>
        <pc:sldMkLst>
          <pc:docMk/>
          <pc:sldMk cId="200544739" sldId="312"/>
        </pc:sldMkLst>
        <pc:spChg chg="add mod">
          <ac:chgData name="Joe Parcell" userId="70a45798-7d62-4b77-8566-4687f0c78489" providerId="ADAL" clId="{496C80AD-CD15-4DC9-8BB2-691CE846A31D}" dt="2024-09-12T22:26:17.540" v="1" actId="1076"/>
          <ac:spMkLst>
            <pc:docMk/>
            <pc:sldMk cId="200544739" sldId="312"/>
            <ac:spMk id="4" creationId="{C7D6BA7C-523D-4442-F258-451E7198B88C}"/>
          </ac:spMkLst>
        </pc:spChg>
        <pc:picChg chg="del">
          <ac:chgData name="Joe Parcell" userId="70a45798-7d62-4b77-8566-4687f0c78489" providerId="ADAL" clId="{496C80AD-CD15-4DC9-8BB2-691CE846A31D}" dt="2024-09-12T22:26:09.773" v="0" actId="478"/>
          <ac:picMkLst>
            <pc:docMk/>
            <pc:sldMk cId="200544739" sldId="312"/>
            <ac:picMk id="40" creationId="{349B49B8-DB39-4E92-A441-F8078B215C32}"/>
          </ac:picMkLst>
        </pc:picChg>
      </pc:sldChg>
      <pc:sldChg chg="del">
        <pc:chgData name="Joe Parcell" userId="70a45798-7d62-4b77-8566-4687f0c78489" providerId="ADAL" clId="{496C80AD-CD15-4DC9-8BB2-691CE846A31D}" dt="2024-09-12T22:27:27.877" v="29" actId="47"/>
        <pc:sldMkLst>
          <pc:docMk/>
          <pc:sldMk cId="452078070" sldId="927"/>
        </pc:sldMkLst>
      </pc:sldChg>
      <pc:sldChg chg="addSp delSp modSp del mod modClrScheme delDesignElem chgLayout">
        <pc:chgData name="Joe Parcell" userId="70a45798-7d62-4b77-8566-4687f0c78489" providerId="ADAL" clId="{496C80AD-CD15-4DC9-8BB2-691CE846A31D}" dt="2024-09-12T22:28:18.904" v="33" actId="47"/>
        <pc:sldMkLst>
          <pc:docMk/>
          <pc:sldMk cId="2698557667" sldId="929"/>
        </pc:sldMkLst>
        <pc:spChg chg="mod ord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2" creationId="{339DE7DC-A17A-6559-58DF-1064627CCA73}"/>
          </ac:spMkLst>
        </pc:spChg>
        <pc:spChg chg="add mod ord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3" creationId="{8B63737D-1210-4F12-D5CD-9833BE5146AD}"/>
          </ac:spMkLst>
        </pc:spChg>
        <pc:spChg chg="add mod ord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4" creationId="{4B4664D5-DE9D-2428-AC70-D499FED0A064}"/>
          </ac:spMkLst>
        </pc:spChg>
        <pc:spChg chg="del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39" creationId="{9A3F5928-D955-456A-97B5-AA390B8CE9D5}"/>
          </ac:spMkLst>
        </pc:spChg>
        <pc:spChg chg="del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41" creationId="{C5CB530E-515E-412C-9DF1-5F8FFBD6F383}"/>
          </ac:spMkLst>
        </pc:spChg>
        <pc:spChg chg="del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42" creationId="{712D4376-A578-4FF1-94FC-245E7A6A489F}"/>
          </ac:spMkLst>
        </pc:spChg>
        <pc:spChg chg="del">
          <ac:chgData name="Joe Parcell" userId="70a45798-7d62-4b77-8566-4687f0c78489" providerId="ADAL" clId="{496C80AD-CD15-4DC9-8BB2-691CE846A31D}" dt="2024-09-12T22:27:48.394" v="30" actId="700"/>
          <ac:spMkLst>
            <pc:docMk/>
            <pc:sldMk cId="2698557667" sldId="929"/>
            <ac:spMk id="43" creationId="{AEA7509D-F04F-40CB-A0B3-EEF16499CC9F}"/>
          </ac:spMkLst>
        </pc:spChg>
        <pc:cxnChg chg="del">
          <ac:chgData name="Joe Parcell" userId="70a45798-7d62-4b77-8566-4687f0c78489" providerId="ADAL" clId="{496C80AD-CD15-4DC9-8BB2-691CE846A31D}" dt="2024-09-12T22:27:48.394" v="30" actId="700"/>
          <ac:cxnSpMkLst>
            <pc:docMk/>
            <pc:sldMk cId="2698557667" sldId="929"/>
            <ac:cxnSpMk id="38" creationId="{D1B787A8-0D67-4B7E-9B48-86BD906AB6B5}"/>
          </ac:cxnSpMkLst>
        </pc:cxnChg>
        <pc:cxnChg chg="del">
          <ac:chgData name="Joe Parcell" userId="70a45798-7d62-4b77-8566-4687f0c78489" providerId="ADAL" clId="{496C80AD-CD15-4DC9-8BB2-691CE846A31D}" dt="2024-09-12T22:27:48.394" v="30" actId="700"/>
          <ac:cxnSpMkLst>
            <pc:docMk/>
            <pc:sldMk cId="2698557667" sldId="929"/>
            <ac:cxnSpMk id="40" creationId="{56020367-4FD5-4596-8E10-C5F095CD8DBF}"/>
          </ac:cxnSpMkLst>
        </pc:cxnChg>
      </pc:sldChg>
      <pc:sldChg chg="del">
        <pc:chgData name="Joe Parcell" userId="70a45798-7d62-4b77-8566-4687f0c78489" providerId="ADAL" clId="{496C80AD-CD15-4DC9-8BB2-691CE846A31D}" dt="2024-09-12T22:27:23.813" v="28" actId="47"/>
        <pc:sldMkLst>
          <pc:docMk/>
          <pc:sldMk cId="3947329402" sldId="935"/>
        </pc:sldMkLst>
      </pc:sldChg>
      <pc:sldChg chg="addSp delSp modSp mod delAnim">
        <pc:chgData name="Joe Parcell" userId="70a45798-7d62-4b77-8566-4687f0c78489" providerId="ADAL" clId="{496C80AD-CD15-4DC9-8BB2-691CE846A31D}" dt="2024-09-12T22:27:10.888" v="26" actId="20577"/>
        <pc:sldMkLst>
          <pc:docMk/>
          <pc:sldMk cId="2119657096" sldId="936"/>
        </pc:sldMkLst>
        <pc:spChg chg="del">
          <ac:chgData name="Joe Parcell" userId="70a45798-7d62-4b77-8566-4687f0c78489" providerId="ADAL" clId="{496C80AD-CD15-4DC9-8BB2-691CE846A31D}" dt="2024-09-12T22:26:43.628" v="3" actId="478"/>
          <ac:spMkLst>
            <pc:docMk/>
            <pc:sldMk cId="2119657096" sldId="936"/>
            <ac:spMk id="2" creationId="{339DE7DC-A17A-6559-58DF-1064627CCA73}"/>
          </ac:spMkLst>
        </pc:spChg>
        <pc:spChg chg="add mod">
          <ac:chgData name="Joe Parcell" userId="70a45798-7d62-4b77-8566-4687f0c78489" providerId="ADAL" clId="{496C80AD-CD15-4DC9-8BB2-691CE846A31D}" dt="2024-09-12T22:27:10.888" v="26" actId="20577"/>
          <ac:spMkLst>
            <pc:docMk/>
            <pc:sldMk cId="2119657096" sldId="936"/>
            <ac:spMk id="5" creationId="{EA2CE249-1644-5163-5EB0-7B77D0C38013}"/>
          </ac:spMkLst>
        </pc:spChg>
        <pc:graphicFrameChg chg="add mod modGraphic">
          <ac:chgData name="Joe Parcell" userId="70a45798-7d62-4b77-8566-4687f0c78489" providerId="ADAL" clId="{496C80AD-CD15-4DC9-8BB2-691CE846A31D}" dt="2024-09-12T22:27:06.281" v="17" actId="122"/>
          <ac:graphicFrameMkLst>
            <pc:docMk/>
            <pc:sldMk cId="2119657096" sldId="936"/>
            <ac:graphicFrameMk id="3" creationId="{51C50123-86A3-09E2-378D-92AB934EF81A}"/>
          </ac:graphicFrameMkLst>
        </pc:graphicFrameChg>
      </pc:sldChg>
      <pc:sldChg chg="del delDesignElem">
        <pc:chgData name="Joe Parcell" userId="70a45798-7d62-4b77-8566-4687f0c78489" providerId="ADAL" clId="{496C80AD-CD15-4DC9-8BB2-691CE846A31D}" dt="2024-09-12T22:28:18.904" v="33" actId="47"/>
        <pc:sldMkLst>
          <pc:docMk/>
          <pc:sldMk cId="3862521101" sldId="937"/>
        </pc:sldMkLst>
      </pc:sldChg>
      <pc:sldChg chg="modSp add mod">
        <pc:chgData name="Joe Parcell" userId="70a45798-7d62-4b77-8566-4687f0c78489" providerId="ADAL" clId="{496C80AD-CD15-4DC9-8BB2-691CE846A31D}" dt="2024-09-12T22:29:05.351" v="164" actId="20577"/>
        <pc:sldMkLst>
          <pc:docMk/>
          <pc:sldMk cId="2998433056" sldId="938"/>
        </pc:sldMkLst>
        <pc:spChg chg="mod">
          <ac:chgData name="Joe Parcell" userId="70a45798-7d62-4b77-8566-4687f0c78489" providerId="ADAL" clId="{496C80AD-CD15-4DC9-8BB2-691CE846A31D}" dt="2024-09-12T22:28:34.399" v="85" actId="20577"/>
          <ac:spMkLst>
            <pc:docMk/>
            <pc:sldMk cId="2998433056" sldId="938"/>
            <ac:spMk id="5" creationId="{EA2CE249-1644-5163-5EB0-7B77D0C38013}"/>
          </ac:spMkLst>
        </pc:spChg>
        <pc:graphicFrameChg chg="mod modGraphic">
          <ac:chgData name="Joe Parcell" userId="70a45798-7d62-4b77-8566-4687f0c78489" providerId="ADAL" clId="{496C80AD-CD15-4DC9-8BB2-691CE846A31D}" dt="2024-09-12T22:29:05.351" v="164" actId="20577"/>
          <ac:graphicFrameMkLst>
            <pc:docMk/>
            <pc:sldMk cId="2998433056" sldId="938"/>
            <ac:graphicFrameMk id="3" creationId="{51C50123-86A3-09E2-378D-92AB934EF81A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B1857-7F2F-4FA5-AC91-CA6CB406E5ED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1AFB1-1A0D-4465-9C69-5C319B14D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7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3A8F-B976-406D-827A-8714EFF80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159" y="1348536"/>
            <a:ext cx="4076458" cy="3654827"/>
          </a:xfrm>
        </p:spPr>
        <p:txBody>
          <a:bodyPr anchor="b">
            <a:normAutofit/>
          </a:bodyPr>
          <a:lstStyle>
            <a:lvl1pPr algn="r">
              <a:defRPr lang="en-US" sz="3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4851079-28FC-41AF-8373-BD8382DEDA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3159" y="5170453"/>
            <a:ext cx="4076458" cy="990197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chemeClr val="bg1"/>
                </a:solidFill>
                <a:cs typeface="Calibri"/>
              </a:rPr>
              <a:t>Click to edit master text style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6C3907-3C68-4C02-98EE-B36817B376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7025" y="0"/>
            <a:ext cx="6734974" cy="6858001"/>
          </a:xfrm>
          <a:custGeom>
            <a:avLst/>
            <a:gdLst>
              <a:gd name="connsiteX0" fmla="*/ 1 w 6734974"/>
              <a:gd name="connsiteY0" fmla="*/ 6292661 h 6858001"/>
              <a:gd name="connsiteX1" fmla="*/ 6734974 w 6734974"/>
              <a:gd name="connsiteY1" fmla="*/ 6292661 h 6858001"/>
              <a:gd name="connsiteX2" fmla="*/ 6734974 w 6734974"/>
              <a:gd name="connsiteY2" fmla="*/ 6858001 h 6858001"/>
              <a:gd name="connsiteX3" fmla="*/ 1 w 6734974"/>
              <a:gd name="connsiteY3" fmla="*/ 6858001 h 6858001"/>
              <a:gd name="connsiteX4" fmla="*/ 0 w 6734974"/>
              <a:gd name="connsiteY4" fmla="*/ 0 h 6858001"/>
              <a:gd name="connsiteX5" fmla="*/ 6734973 w 6734974"/>
              <a:gd name="connsiteY5" fmla="*/ 0 h 6858001"/>
              <a:gd name="connsiteX6" fmla="*/ 6734973 w 6734974"/>
              <a:gd name="connsiteY6" fmla="*/ 6256019 h 6858001"/>
              <a:gd name="connsiteX7" fmla="*/ 0 w 6734974"/>
              <a:gd name="connsiteY7" fmla="*/ 6256019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34974" h="6858001">
                <a:moveTo>
                  <a:pt x="1" y="6292661"/>
                </a:moveTo>
                <a:lnTo>
                  <a:pt x="6734974" y="6292661"/>
                </a:lnTo>
                <a:lnTo>
                  <a:pt x="6734974" y="6858001"/>
                </a:lnTo>
                <a:lnTo>
                  <a:pt x="1" y="6858001"/>
                </a:lnTo>
                <a:close/>
                <a:moveTo>
                  <a:pt x="0" y="0"/>
                </a:moveTo>
                <a:lnTo>
                  <a:pt x="6734973" y="0"/>
                </a:lnTo>
                <a:lnTo>
                  <a:pt x="6734973" y="6256019"/>
                </a:lnTo>
                <a:lnTo>
                  <a:pt x="0" y="62560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84E7FD-271C-4B10-826F-A323C479D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93159" y="6274339"/>
            <a:ext cx="113988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04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8220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282206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6815" y="1681163"/>
            <a:ext cx="329837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46815" y="2505075"/>
            <a:ext cx="3298370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F0B73B7-7EF9-4436-8B85-AC6CB551C0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53841" y="1681163"/>
            <a:ext cx="329837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012A1950-E837-4678-94B1-FA24467145A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53841" y="2505075"/>
            <a:ext cx="3298370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C425DB15-1B5A-4780-98B4-C0921A42F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96A2980-FE4D-41BC-9B3F-DEC465C64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4">
            <a:extLst>
              <a:ext uri="{FF2B5EF4-FFF2-40B4-BE49-F238E27FC236}">
                <a16:creationId xmlns:a16="http://schemas.microsoft.com/office/drawing/2014/main" id="{2BBEE260-2DCA-4E68-9719-2D94DA793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6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E95D367-78A2-47F5-B8D8-808AF3A34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1">
            <a:extLst>
              <a:ext uri="{FF2B5EF4-FFF2-40B4-BE49-F238E27FC236}">
                <a16:creationId xmlns:a16="http://schemas.microsoft.com/office/drawing/2014/main" id="{6109EF88-13AD-41C1-97AF-8C2772981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Graphic 10">
            <a:extLst>
              <a:ext uri="{FF2B5EF4-FFF2-40B4-BE49-F238E27FC236}">
                <a16:creationId xmlns:a16="http://schemas.microsoft.com/office/drawing/2014/main" id="{45E9990E-4826-4D59-9C78-9A4A6CA11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2C717-2A7A-4268-8EAA-2647EC667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9031"/>
            <a:ext cx="4984628" cy="1491339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FC668B-6914-4B3A-B7DF-20E1580B17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2814530"/>
            <a:ext cx="4984628" cy="3359258"/>
          </a:xfrm>
        </p:spPr>
        <p:txBody>
          <a:bodyPr>
            <a:normAutofit/>
          </a:bodyPr>
          <a:lstStyle>
            <a:lvl1pPr marL="0" indent="0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7407AA4-CC80-45E8-B78C-F0CF175638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4666" y="1678220"/>
            <a:ext cx="4267645" cy="4267645"/>
          </a:xfrm>
          <a:custGeom>
            <a:avLst/>
            <a:gdLst>
              <a:gd name="connsiteX0" fmla="*/ 2133823 w 4267645"/>
              <a:gd name="connsiteY0" fmla="*/ 0 h 4267645"/>
              <a:gd name="connsiteX1" fmla="*/ 4267645 w 4267645"/>
              <a:gd name="connsiteY1" fmla="*/ 2133823 h 4267645"/>
              <a:gd name="connsiteX2" fmla="*/ 2133823 w 4267645"/>
              <a:gd name="connsiteY2" fmla="*/ 4267645 h 4267645"/>
              <a:gd name="connsiteX3" fmla="*/ 0 w 4267645"/>
              <a:gd name="connsiteY3" fmla="*/ 2133823 h 4267645"/>
              <a:gd name="connsiteX4" fmla="*/ 2133823 w 4267645"/>
              <a:gd name="connsiteY4" fmla="*/ 0 h 4267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7645" h="4267645">
                <a:moveTo>
                  <a:pt x="2133823" y="0"/>
                </a:moveTo>
                <a:cubicBezTo>
                  <a:pt x="3312299" y="0"/>
                  <a:pt x="4267645" y="955346"/>
                  <a:pt x="4267645" y="2133823"/>
                </a:cubicBezTo>
                <a:cubicBezTo>
                  <a:pt x="4267645" y="3312300"/>
                  <a:pt x="3312299" y="4267645"/>
                  <a:pt x="2133823" y="4267645"/>
                </a:cubicBezTo>
                <a:cubicBezTo>
                  <a:pt x="955346" y="4267645"/>
                  <a:pt x="0" y="3312300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58C582-BD9C-49F9-8097-36611CFF164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4EACB3-0A23-4032-B5B1-266A253C2C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7962190" y="623907"/>
            <a:ext cx="4114800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564261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CDB3-CB80-4B55-AA7A-C57DCAC8B7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4908" y="894110"/>
            <a:ext cx="6497313" cy="2534890"/>
          </a:xfrm>
        </p:spPr>
        <p:txBody>
          <a:bodyPr anchor="b">
            <a:noAutofit/>
          </a:bodyPr>
          <a:lstStyle>
            <a:lvl1pPr>
              <a:defRPr lang="en-US" sz="5400" b="1" kern="1200" spc="40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To Summarize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8ABD619-DC62-4FA6-8ABC-122A5C4B4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61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AFE17E6-924C-47EE-8164-2CD1687C7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3008" y="252743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572DC8-7C70-4BE2-9DB2-CFABD37F8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25449" y="3548095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252743"/>
            <a:ext cx="4434721" cy="1965163"/>
          </a:xfrm>
        </p:spPr>
        <p:txBody>
          <a:bodyPr anchor="b">
            <a:normAutofit/>
          </a:bodyPr>
          <a:lstStyle>
            <a:lvl1pPr>
              <a:def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A9682C5-2804-43F9-B365-D5F853CEB3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52550" y="539750"/>
            <a:ext cx="4281488" cy="24685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E5E2300-A2FB-4449-8855-6D21495825B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4050" y="3835400"/>
            <a:ext cx="4281488" cy="24685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>
            <a:lvl1pPr>
              <a:defRPr sz="1800"/>
            </a:lvl1pPr>
          </a:lstStyle>
          <a:p>
            <a:r>
              <a:rPr lang="en-US" sz="1800">
                <a:cs typeface="Calibri"/>
              </a:rPr>
              <a:t>Click to edit master text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C96BE-A34E-471B-A916-071966BC699C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85751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3040EA-B3B8-4EB9-BC7F-EB3DFF9597D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4244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E48A8E28-7873-4AFA-A619-0E497E018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2268" y="536567"/>
            <a:ext cx="5784867" cy="5784867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340" y="2446418"/>
            <a:ext cx="4434721" cy="1965163"/>
          </a:xfrm>
        </p:spPr>
        <p:txBody>
          <a:bodyPr anchor="ctr">
            <a:normAutofit/>
          </a:bodyPr>
          <a:lstStyle>
            <a:lvl1pPr algn="ctr">
              <a:defRPr lang="en-US" sz="45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536567"/>
            <a:ext cx="4518504" cy="5784867"/>
          </a:xfrm>
        </p:spPr>
        <p:txBody>
          <a:bodyPr anchor="ctr">
            <a:normAutofit/>
          </a:bodyPr>
          <a:lstStyle>
            <a:lvl1pPr marL="0" indent="0">
              <a:lnSpc>
                <a:spcPts val="2500"/>
              </a:lnSpc>
              <a:buNone/>
              <a:defRPr sz="1800"/>
            </a:lvl1pPr>
          </a:lstStyle>
          <a:p>
            <a:r>
              <a:rPr lang="en-US" sz="1800">
                <a:cs typeface="Calibri"/>
              </a:rPr>
              <a:t>Click to edit master text style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411FC072-5A30-4F87-8D5F-B58BC2023A9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85751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A406C42C-BE3A-4833-B0B7-357CE8FB62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67933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236E68-2CF8-44ED-939D-0302808CE8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370" cy="6858000"/>
          </a:xfrm>
          <a:custGeom>
            <a:avLst/>
            <a:gdLst>
              <a:gd name="connsiteX0" fmla="*/ 0 w 12188370"/>
              <a:gd name="connsiteY0" fmla="*/ 0 h 6858000"/>
              <a:gd name="connsiteX1" fmla="*/ 12188370 w 12188370"/>
              <a:gd name="connsiteY1" fmla="*/ 0 h 6858000"/>
              <a:gd name="connsiteX2" fmla="*/ 12188370 w 12188370"/>
              <a:gd name="connsiteY2" fmla="*/ 6858000 h 6858000"/>
              <a:gd name="connsiteX3" fmla="*/ 0 w 12188370"/>
              <a:gd name="connsiteY3" fmla="*/ 6858000 h 6858000"/>
              <a:gd name="connsiteX4" fmla="*/ 0 w 12188370"/>
              <a:gd name="connsiteY4" fmla="*/ 843875 h 6858000"/>
              <a:gd name="connsiteX5" fmla="*/ 8473201 w 12188370"/>
              <a:gd name="connsiteY5" fmla="*/ 843875 h 6858000"/>
              <a:gd name="connsiteX6" fmla="*/ 8473201 w 12188370"/>
              <a:gd name="connsiteY6" fmla="*/ 816443 h 6858000"/>
              <a:gd name="connsiteX7" fmla="*/ 0 w 12188370"/>
              <a:gd name="connsiteY7" fmla="*/ 8164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370" h="6858000">
                <a:moveTo>
                  <a:pt x="0" y="0"/>
                </a:moveTo>
                <a:lnTo>
                  <a:pt x="12188370" y="0"/>
                </a:lnTo>
                <a:lnTo>
                  <a:pt x="12188370" y="6858000"/>
                </a:lnTo>
                <a:lnTo>
                  <a:pt x="0" y="6858000"/>
                </a:lnTo>
                <a:lnTo>
                  <a:pt x="0" y="843875"/>
                </a:lnTo>
                <a:lnTo>
                  <a:pt x="8473201" y="843875"/>
                </a:lnTo>
                <a:lnTo>
                  <a:pt x="8473201" y="816443"/>
                </a:lnTo>
                <a:lnTo>
                  <a:pt x="0" y="8164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F3A8F-B976-406D-827A-8714EFF80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6275" y="2276439"/>
            <a:ext cx="9679448" cy="2868439"/>
          </a:xfrm>
        </p:spPr>
        <p:txBody>
          <a:bodyPr anchor="b">
            <a:noAutofit/>
          </a:bodyPr>
          <a:lstStyle>
            <a:lvl1pPr algn="l">
              <a:defRPr lang="en-US" sz="7200" b="1" kern="1200" cap="all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1D9E9B9-E0A7-4C75-946E-BBAEBCC2CA6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256275" y="5098254"/>
            <a:ext cx="9679449" cy="750259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Click to edit Master text styles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C6873F-B921-4626-97A7-FD8E9398E4E7}"/>
              </a:ext>
            </a:extLst>
          </p:cNvPr>
          <p:cNvCxnSpPr>
            <a:cxnSpLocks/>
          </p:cNvCxnSpPr>
          <p:nvPr userDrawn="1"/>
        </p:nvCxnSpPr>
        <p:spPr>
          <a:xfrm flipH="1">
            <a:off x="-10886" y="821523"/>
            <a:ext cx="847320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677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,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41674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395" y="1825625"/>
            <a:ext cx="1006940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254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67D4E1F-D8DD-4ED2-8901-A47E93089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252743"/>
            <a:ext cx="4434721" cy="4820000"/>
          </a:xfrm>
        </p:spPr>
        <p:txBody>
          <a:bodyPr anchor="b">
            <a:normAutofit/>
          </a:bodyPr>
          <a:lstStyle>
            <a:lvl1pPr>
              <a:def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A9682C5-2804-43F9-B365-D5F853CEB3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3301" y="299507"/>
            <a:ext cx="5221620" cy="625898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E19B6EE4-4480-4732-A518-32AAC2EC081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5377543"/>
            <a:ext cx="4434721" cy="978806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z="1800">
                <a:cs typeface="Calibri"/>
              </a:rPr>
              <a:t>Click to edit master text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EF28DA37-6556-4F96-9D80-0B084FB282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146610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B15A-5639-4D83-9CDE-B6FC231C5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24" y="346498"/>
            <a:ext cx="8117654" cy="1325563"/>
          </a:xfrm>
        </p:spPr>
        <p:txBody>
          <a:bodyPr>
            <a:normAutofit/>
          </a:bodyPr>
          <a:lstStyle>
            <a:lvl1pPr>
              <a:defRPr sz="54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AB6B174-300F-4F50-A575-00A13C1635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38" y="2006600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74E96A81-148E-486F-BEFA-3D3FDB0B41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94908" y="2006380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17F02522-1BD4-4AC9-BBCB-05010ECC0A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0378" y="2015722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E961DC1B-263A-48A8-89E6-541AC356E5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27276" y="2006379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1" name="Text Placeholder 27">
            <a:extLst>
              <a:ext uri="{FF2B5EF4-FFF2-40B4-BE49-F238E27FC236}">
                <a16:creationId xmlns:a16="http://schemas.microsoft.com/office/drawing/2014/main" id="{2C4443B1-A455-4AF9-BE87-A07EA91F85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8724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2" name="Text Placeholder 27">
            <a:extLst>
              <a:ext uri="{FF2B5EF4-FFF2-40B4-BE49-F238E27FC236}">
                <a16:creationId xmlns:a16="http://schemas.microsoft.com/office/drawing/2014/main" id="{EEC7D0BC-E2A5-4FBE-A334-D9FF80B0DD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8724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7">
            <a:extLst>
              <a:ext uri="{FF2B5EF4-FFF2-40B4-BE49-F238E27FC236}">
                <a16:creationId xmlns:a16="http://schemas.microsoft.com/office/drawing/2014/main" id="{0CC80C9C-897F-4C36-8150-427548D8FF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94908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</a:t>
            </a:r>
          </a:p>
        </p:txBody>
      </p:sp>
      <p:sp>
        <p:nvSpPr>
          <p:cNvPr id="24" name="Text Placeholder 27">
            <a:extLst>
              <a:ext uri="{FF2B5EF4-FFF2-40B4-BE49-F238E27FC236}">
                <a16:creationId xmlns:a16="http://schemas.microsoft.com/office/drawing/2014/main" id="{A621D1DC-4C76-4E2F-A56F-7D7C193776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4908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7">
            <a:extLst>
              <a:ext uri="{FF2B5EF4-FFF2-40B4-BE49-F238E27FC236}">
                <a16:creationId xmlns:a16="http://schemas.microsoft.com/office/drawing/2014/main" id="{2DF3BDDA-6F5B-42F5-B623-12E87B19908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0378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332AD10F-DEDB-4199-BAF1-536999434B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10378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28F12227-FF8F-4C6B-910E-91A315DC22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25847" y="5017734"/>
            <a:ext cx="2285999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8C71F03-1105-4059-948E-EE58B5878A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25847" y="5352052"/>
            <a:ext cx="2285999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D29C9-824B-4147-81C3-28968F4647D1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1988" y="61339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38C45-011A-48F8-A346-A07B1E830B47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505757" y="845343"/>
            <a:ext cx="363392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C46EB-807F-48CF-988B-E006AEC9992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8610600" y="6160417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03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tent 2 column (comparison slide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66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</p:spTree>
    <p:extLst>
      <p:ext uri="{BB962C8B-B14F-4D97-AF65-F5344CB8AC3E}">
        <p14:creationId xmlns:p14="http://schemas.microsoft.com/office/powerpoint/2010/main" val="2063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73" r:id="rId2"/>
    <p:sldLayoutId id="2147483675" r:id="rId3"/>
    <p:sldLayoutId id="2147483676" r:id="rId4"/>
    <p:sldLayoutId id="2147483660" r:id="rId5"/>
    <p:sldLayoutId id="2147483680" r:id="rId6"/>
    <p:sldLayoutId id="2147483677" r:id="rId7"/>
    <p:sldLayoutId id="2147483665" r:id="rId8"/>
    <p:sldLayoutId id="2147483663" r:id="rId9"/>
    <p:sldLayoutId id="2147483679" r:id="rId10"/>
    <p:sldLayoutId id="2147483681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98" y="0"/>
            <a:ext cx="9679448" cy="70792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CIS 731 – Final term project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576753-A5C7-9EF0-A9F1-29CA4EF1FBDE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C944875-C058-7C94-8628-2CBD61382811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3" b="5233"/>
          <a:stretch>
            <a:fillRect/>
          </a:stretch>
        </p:blipFill>
        <p:spPr bwMode="auto">
          <a:xfrm>
            <a:off x="6096001" y="3429000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1407B8-A3F8-525A-65AF-7513A2DC5607}"/>
              </a:ext>
            </a:extLst>
          </p:cNvPr>
          <p:cNvSpPr txBox="1"/>
          <p:nvPr/>
        </p:nvSpPr>
        <p:spPr>
          <a:xfrm>
            <a:off x="1303848" y="1080933"/>
            <a:ext cx="89857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Time series analysis to forecast the evolutionary pattern of coal power production with enhanced renewable energy penetration into the gird at the electricity market in ERCOT region of Texas.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9A2255-2108-F8EE-F8F9-3F6DC14238C0}"/>
              </a:ext>
            </a:extLst>
          </p:cNvPr>
          <p:cNvSpPr txBox="1"/>
          <p:nvPr/>
        </p:nvSpPr>
        <p:spPr>
          <a:xfrm>
            <a:off x="9806846" y="4343768"/>
            <a:ext cx="17363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Submitted By:</a:t>
            </a:r>
          </a:p>
          <a:p>
            <a:r>
              <a:rPr lang="en-US" dirty="0"/>
              <a:t>Kushal Bhalla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0BD208-1497-524D-F62E-F3D2D2BFF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429000"/>
            <a:ext cx="609600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4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E3BC4D-54DC-80CA-D37F-C0F980CFD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E8FB86DB-ED0F-2502-4C56-476767CD2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4CDE8D81-3FC2-1ED8-A2D8-BF77232BA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BF1E66DF-00E2-C4A3-361D-1E9C4DA1F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39FFF3D0-AAA9-8695-151A-9AC321009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64A74708-8EF2-A6AC-86F1-EC95BADE3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AFF8F468-D604-58FF-8E41-85CE64988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93AF64-966B-193C-5AFC-E41473BF2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Daily evolutionary pattern of Coal, Gas, Gas-CC, and Ren from 2012 - 2023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D553D9-59CE-7915-541B-C9896C88B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9" y="963038"/>
            <a:ext cx="11986781" cy="587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23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00238-DB1E-546C-EA69-D2BE5DCE9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E87DAC69-6CF7-D448-7794-3AC9CB1C6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96602524-E385-26DE-AA2B-278905C998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9AF1EBC4-7368-2F95-3905-B26D10E7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6268D66B-5557-E8FF-A1EC-5EFEEAB9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811D967D-8005-C4CB-EDA2-70CD5469F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144CFF11-D6F9-E7FF-D4C4-47C118C0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BA6A996-AE23-9AF6-551D-FA0B7621E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Daily evolutionary pattern of Coal, Gas, Gas-CC, and Ren from 2012 - 2023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1DAFD-6008-3C2B-642F-6238BB8D5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9" y="922416"/>
            <a:ext cx="12068691" cy="583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E0DA52-08F2-9CFD-F2E9-B079DDD2B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FE68B483-9F10-0295-720F-4B9D7DEC5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30EF76B0-2604-46CE-5733-79E6E7E28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717B229F-2FCE-BEC8-50B3-31773FF85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0765622E-E1C0-DFC9-5931-BE97C82C8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MODEL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B80B5F-878C-079E-D2E0-B2CD479DF3B7}"/>
              </a:ext>
            </a:extLst>
          </p:cNvPr>
          <p:cNvSpPr txBox="1"/>
          <p:nvPr/>
        </p:nvSpPr>
        <p:spPr>
          <a:xfrm>
            <a:off x="1431781" y="1258893"/>
            <a:ext cx="9202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LSTM neural network model with two different 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hyperparameter specifications (</a:t>
            </a:r>
            <a:r>
              <a:rPr lang="en-US" sz="2400" b="1" dirty="0" err="1">
                <a:solidFill>
                  <a:schemeClr val="bg1"/>
                </a:solidFill>
              </a:rPr>
              <a:t>tensorflow</a:t>
            </a:r>
            <a:r>
              <a:rPr lang="en-US" sz="2400" b="1" dirty="0">
                <a:solidFill>
                  <a:schemeClr val="bg1"/>
                </a:solidFill>
              </a:rPr>
              <a:t>, </a:t>
            </a:r>
            <a:r>
              <a:rPr lang="en-US" sz="2400" b="1" dirty="0" err="1">
                <a:solidFill>
                  <a:schemeClr val="bg1"/>
                </a:solidFill>
              </a:rPr>
              <a:t>keras</a:t>
            </a:r>
            <a:r>
              <a:rPr lang="en-US" sz="2400" b="1" dirty="0">
                <a:solidFill>
                  <a:schemeClr val="bg1"/>
                </a:solidFill>
              </a:rPr>
              <a:t>, </a:t>
            </a:r>
            <a:r>
              <a:rPr lang="en-US" sz="2400" b="1" dirty="0" err="1">
                <a:solidFill>
                  <a:schemeClr val="bg1"/>
                </a:solidFill>
              </a:rPr>
              <a:t>sklearn</a:t>
            </a:r>
            <a:r>
              <a:rPr lang="en-US" sz="24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70D3C-B573-9E13-1D8C-E245445E45B6}"/>
              </a:ext>
            </a:extLst>
          </p:cNvPr>
          <p:cNvSpPr txBox="1"/>
          <p:nvPr/>
        </p:nvSpPr>
        <p:spPr>
          <a:xfrm>
            <a:off x="1857982" y="2574972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VERSION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24250D-7D1F-BB28-AD44-D9D46270C568}"/>
              </a:ext>
            </a:extLst>
          </p:cNvPr>
          <p:cNvSpPr txBox="1"/>
          <p:nvPr/>
        </p:nvSpPr>
        <p:spPr>
          <a:xfrm>
            <a:off x="7771651" y="2547231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VERSION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856DB2-9066-7F21-9417-BF823E118DA2}"/>
              </a:ext>
            </a:extLst>
          </p:cNvPr>
          <p:cNvSpPr txBox="1"/>
          <p:nvPr/>
        </p:nvSpPr>
        <p:spPr>
          <a:xfrm>
            <a:off x="1415374" y="3037791"/>
            <a:ext cx="3103124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timesteps = 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1D7779-2146-A7FD-D407-234E0A043CF5}"/>
              </a:ext>
            </a:extLst>
          </p:cNvPr>
          <p:cNvSpPr txBox="1"/>
          <p:nvPr/>
        </p:nvSpPr>
        <p:spPr>
          <a:xfrm>
            <a:off x="7551908" y="3039756"/>
            <a:ext cx="2290506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timesteps = 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12</a:t>
            </a:r>
            <a:endParaRPr lang="en-US" b="1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565BEE-652B-705D-B7E5-E665950644D7}"/>
              </a:ext>
            </a:extLst>
          </p:cNvPr>
          <p:cNvSpPr txBox="1"/>
          <p:nvPr/>
        </p:nvSpPr>
        <p:spPr>
          <a:xfrm>
            <a:off x="1059959" y="3522010"/>
            <a:ext cx="2801922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Two layers LSTM(50)</a:t>
            </a:r>
            <a:endParaRPr lang="en-US" b="1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11503D-E7F0-5296-53C6-B56439F7945C}"/>
              </a:ext>
            </a:extLst>
          </p:cNvPr>
          <p:cNvSpPr txBox="1"/>
          <p:nvPr/>
        </p:nvSpPr>
        <p:spPr>
          <a:xfrm>
            <a:off x="7246132" y="3467280"/>
            <a:ext cx="3026277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One la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yer LSTM(64)</a:t>
            </a:r>
            <a:endParaRPr lang="en-US" b="1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49BDA9-6228-6CF9-6D7E-033CC85C62BC}"/>
              </a:ext>
            </a:extLst>
          </p:cNvPr>
          <p:cNvSpPr txBox="1"/>
          <p:nvPr/>
        </p:nvSpPr>
        <p:spPr>
          <a:xfrm>
            <a:off x="1536970" y="3989622"/>
            <a:ext cx="1935804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Dropout(0.2)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AF0798-1B3E-C7D5-FE38-92DFD8D3F66A}"/>
              </a:ext>
            </a:extLst>
          </p:cNvPr>
          <p:cNvSpPr txBox="1"/>
          <p:nvPr/>
        </p:nvSpPr>
        <p:spPr>
          <a:xfrm>
            <a:off x="7604302" y="3979939"/>
            <a:ext cx="1935803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Dropout(0.1)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7FF2CD-802C-868F-B019-D1EE32302971}"/>
              </a:ext>
            </a:extLst>
          </p:cNvPr>
          <p:cNvSpPr txBox="1"/>
          <p:nvPr/>
        </p:nvSpPr>
        <p:spPr>
          <a:xfrm>
            <a:off x="1230550" y="4804956"/>
            <a:ext cx="3287948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Learning rate = 0.001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8A4989-070D-0595-9221-CD238B851246}"/>
              </a:ext>
            </a:extLst>
          </p:cNvPr>
          <p:cNvSpPr txBox="1"/>
          <p:nvPr/>
        </p:nvSpPr>
        <p:spPr>
          <a:xfrm>
            <a:off x="7283207" y="4770276"/>
            <a:ext cx="3678243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Learning rate = 0.0005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E2DAA0-9DF1-0926-69E1-AC913BCE6C1C}"/>
              </a:ext>
            </a:extLst>
          </p:cNvPr>
          <p:cNvSpPr txBox="1"/>
          <p:nvPr/>
        </p:nvSpPr>
        <p:spPr>
          <a:xfrm>
            <a:off x="7604302" y="5205001"/>
            <a:ext cx="2372641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Patience = 10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26EBB7-7C09-E5E7-6B99-820B4AF536D6}"/>
              </a:ext>
            </a:extLst>
          </p:cNvPr>
          <p:cNvSpPr txBox="1"/>
          <p:nvPr/>
        </p:nvSpPr>
        <p:spPr>
          <a:xfrm>
            <a:off x="1536970" y="5276690"/>
            <a:ext cx="2490281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Patience = 15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F0E3923-06BC-3CF0-59CA-F5DEA73FBEEA}"/>
              </a:ext>
            </a:extLst>
          </p:cNvPr>
          <p:cNvSpPr txBox="1"/>
          <p:nvPr/>
        </p:nvSpPr>
        <p:spPr>
          <a:xfrm>
            <a:off x="795236" y="5692223"/>
            <a:ext cx="4343400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Epochs = 100, batch size = 64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5DB561B-C533-5A34-3EF8-84000B94F580}"/>
              </a:ext>
            </a:extLst>
          </p:cNvPr>
          <p:cNvSpPr txBox="1"/>
          <p:nvPr/>
        </p:nvSpPr>
        <p:spPr>
          <a:xfrm>
            <a:off x="6758085" y="5692223"/>
            <a:ext cx="4833027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Epochs = 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75</a:t>
            </a: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, batch size = 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</a:rPr>
              <a:t>32</a:t>
            </a:r>
            <a:endParaRPr lang="en-US" b="1" dirty="0">
              <a:solidFill>
                <a:schemeClr val="bg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56A520-2F4C-4522-3D4D-BE7CB926D710}"/>
              </a:ext>
            </a:extLst>
          </p:cNvPr>
          <p:cNvSpPr txBox="1"/>
          <p:nvPr/>
        </p:nvSpPr>
        <p:spPr>
          <a:xfrm>
            <a:off x="1694721" y="4450508"/>
            <a:ext cx="2359605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Dense(1)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A2C53E2-A221-426B-541C-4D209A0F444D}"/>
              </a:ext>
            </a:extLst>
          </p:cNvPr>
          <p:cNvSpPr txBox="1"/>
          <p:nvPr/>
        </p:nvSpPr>
        <p:spPr>
          <a:xfrm>
            <a:off x="7966953" y="4389227"/>
            <a:ext cx="2101175" cy="29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Dense(1)</a:t>
            </a:r>
          </a:p>
        </p:txBody>
      </p:sp>
    </p:spTree>
    <p:extLst>
      <p:ext uri="{BB962C8B-B14F-4D97-AF65-F5344CB8AC3E}">
        <p14:creationId xmlns:p14="http://schemas.microsoft.com/office/powerpoint/2010/main" val="374664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37670-04DA-660E-C2DB-52ED502E2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C6BBD36C-A342-8EBF-02D7-9A8B5DE14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63E25DA9-9AA1-AAC3-1FE2-A0BC7A31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A07734C3-8CD4-A354-6A5B-04F0BC561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57023262-6E94-2341-271E-FC1D7BA44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F3BAA8D0-AAA2-DF8E-1841-A37FB127F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1A6788B9-EE2A-1478-0E1E-47E4C7090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902E62D-350F-54E2-54C7-D9713E8D7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INTERPRETATION / RESULTS (VERSION 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5030DD-EBCA-334F-F513-AD44D7D1B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6" y="903068"/>
            <a:ext cx="5800957" cy="28441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CA8F46-643A-9E95-4B84-5B718A9EA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090" y="901462"/>
            <a:ext cx="6070026" cy="28441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169580-6B6E-741B-CA07-63141BD1A5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64" y="3800926"/>
            <a:ext cx="5800955" cy="2940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F3E701-0AAF-2A86-C4D7-155B9161A3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3083" y="3800926"/>
            <a:ext cx="6070026" cy="294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432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F1A9E6-0BD8-2AE6-D9C6-4A4F37E65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31AE61D9-5143-8E57-2C3B-FD469FD0F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D2B4DC66-C65B-998A-38A2-8D875ADB5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12A8E514-1FC0-3370-0F26-A28C99B60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BEBA0B31-1A35-00A2-465B-DD7DE304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330CE66F-00AC-E083-A1BE-447EC895C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38CE208B-9F78-B74E-1F9F-13977AF58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E68FB94-89D8-9B05-0787-93F43835A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INTERPRETATION / RESULTS (VERSION 2)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401F36-F4F1-11BA-D20C-52F30CCA2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5" y="888917"/>
            <a:ext cx="5803854" cy="28583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CDD984-EDED-C650-A80D-0853D747F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764" y="888917"/>
            <a:ext cx="6022280" cy="28583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2FAE007-B67F-3A85-B723-4F02AB26C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57" y="3829693"/>
            <a:ext cx="5803852" cy="29766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0D275D4-0ABF-A2F9-7A5C-AE847063CA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5561" y="3829691"/>
            <a:ext cx="6022280" cy="297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90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6DBBEA-B35F-62E5-0530-5EC736C0E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0536A1CC-7B69-2618-C813-59610718E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9B09B7BF-606E-E076-7911-F0A23F1C0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16314EB9-88BC-AF6A-CBF0-F09B8C2FC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2422C999-4F6F-F2C1-C9CA-F4C7560B5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INTERPRETATION / RESULTS (Internal/external measures of fit)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35775E-D3D6-D682-8CC2-A3AD8EA58886}"/>
              </a:ext>
            </a:extLst>
          </p:cNvPr>
          <p:cNvSpPr txBox="1"/>
          <p:nvPr/>
        </p:nvSpPr>
        <p:spPr>
          <a:xfrm>
            <a:off x="2315183" y="206226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VERSION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28B6D5-DFE2-AFBF-C4E0-46B75BCE4340}"/>
              </a:ext>
            </a:extLst>
          </p:cNvPr>
          <p:cNvSpPr txBox="1"/>
          <p:nvPr/>
        </p:nvSpPr>
        <p:spPr>
          <a:xfrm>
            <a:off x="7947498" y="206226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VERSION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A70019-3B54-FD4C-BA46-9FEC1426A24B}"/>
              </a:ext>
            </a:extLst>
          </p:cNvPr>
          <p:cNvSpPr txBox="1"/>
          <p:nvPr/>
        </p:nvSpPr>
        <p:spPr>
          <a:xfrm>
            <a:off x="165370" y="2682958"/>
            <a:ext cx="4899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1: 0.126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F2C56-F034-8DA6-8554-42A157F87BD9}"/>
              </a:ext>
            </a:extLst>
          </p:cNvPr>
          <p:cNvSpPr txBox="1"/>
          <p:nvPr/>
        </p:nvSpPr>
        <p:spPr>
          <a:xfrm>
            <a:off x="165370" y="3149957"/>
            <a:ext cx="4982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2: 0.117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6A9B55-B4A7-38C0-9E01-1B9BA021E0EC}"/>
              </a:ext>
            </a:extLst>
          </p:cNvPr>
          <p:cNvSpPr txBox="1"/>
          <p:nvPr/>
        </p:nvSpPr>
        <p:spPr>
          <a:xfrm>
            <a:off x="165370" y="3597934"/>
            <a:ext cx="4982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3: 0.095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6AF9AC-C8B6-30AD-2A60-DAEC454B12CF}"/>
              </a:ext>
            </a:extLst>
          </p:cNvPr>
          <p:cNvSpPr txBox="1"/>
          <p:nvPr/>
        </p:nvSpPr>
        <p:spPr>
          <a:xfrm>
            <a:off x="165370" y="4014252"/>
            <a:ext cx="6147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4: 0.105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7BE818-5CF9-1252-0698-3D9953B4DB95}"/>
              </a:ext>
            </a:extLst>
          </p:cNvPr>
          <p:cNvSpPr txBox="1"/>
          <p:nvPr/>
        </p:nvSpPr>
        <p:spPr>
          <a:xfrm>
            <a:off x="165370" y="4430570"/>
            <a:ext cx="5165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5: 0.063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ECC191-CB0B-7BA1-DB04-889C0EBA88F7}"/>
              </a:ext>
            </a:extLst>
          </p:cNvPr>
          <p:cNvSpPr txBox="1"/>
          <p:nvPr/>
        </p:nvSpPr>
        <p:spPr>
          <a:xfrm>
            <a:off x="2461980" y="4878547"/>
            <a:ext cx="2705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Test RMSE: 0.080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B16C8E-6077-AA5D-4FCC-422A88707237}"/>
              </a:ext>
            </a:extLst>
          </p:cNvPr>
          <p:cNvSpPr txBox="1"/>
          <p:nvPr/>
        </p:nvSpPr>
        <p:spPr>
          <a:xfrm>
            <a:off x="5925809" y="2682958"/>
            <a:ext cx="6133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1: 0.124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52E1CB-2DDF-1CA7-AED1-B271F08BA729}"/>
              </a:ext>
            </a:extLst>
          </p:cNvPr>
          <p:cNvSpPr txBox="1"/>
          <p:nvPr/>
        </p:nvSpPr>
        <p:spPr>
          <a:xfrm>
            <a:off x="5925809" y="3067709"/>
            <a:ext cx="6133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2: 0.107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2D85C6-ED97-721C-9AAB-F77CBD27A9D7}"/>
              </a:ext>
            </a:extLst>
          </p:cNvPr>
          <p:cNvSpPr txBox="1"/>
          <p:nvPr/>
        </p:nvSpPr>
        <p:spPr>
          <a:xfrm>
            <a:off x="5925809" y="3554000"/>
            <a:ext cx="6133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3: 0.086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2EC78B-FC73-4EEF-106E-87E767C9707B}"/>
              </a:ext>
            </a:extLst>
          </p:cNvPr>
          <p:cNvSpPr txBox="1"/>
          <p:nvPr/>
        </p:nvSpPr>
        <p:spPr>
          <a:xfrm>
            <a:off x="5925809" y="4014251"/>
            <a:ext cx="6133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4: 0.111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13CC98-1AD4-6C02-8F29-BE19EB8A0C9A}"/>
              </a:ext>
            </a:extLst>
          </p:cNvPr>
          <p:cNvSpPr txBox="1"/>
          <p:nvPr/>
        </p:nvSpPr>
        <p:spPr>
          <a:xfrm>
            <a:off x="5940913" y="4445149"/>
            <a:ext cx="61294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Validation RMSE for Fold 5: 0.068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6E906D-308E-0295-7321-D0DBBFF708C5}"/>
              </a:ext>
            </a:extLst>
          </p:cNvPr>
          <p:cNvSpPr txBox="1"/>
          <p:nvPr/>
        </p:nvSpPr>
        <p:spPr>
          <a:xfrm>
            <a:off x="8293240" y="4876046"/>
            <a:ext cx="2399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Test RMSE: 0.078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151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D39E30-C1AC-BB13-1255-CD0695E65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CEE5530B-C3B4-669F-AB6F-AD2DBD179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58E9C3F2-9005-9E73-71D1-B7A01A694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61C2D7FC-F8FB-2D5A-1876-362916F1E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7581352B-00BA-A08D-D0BB-A043C79DF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59" y="39747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INTERPRETATION / RESULTS (External measures of fit – original scale)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B11CDC-D94B-05B6-5ABD-DE5016B72C37}"/>
              </a:ext>
            </a:extLst>
          </p:cNvPr>
          <p:cNvSpPr txBox="1"/>
          <p:nvPr/>
        </p:nvSpPr>
        <p:spPr>
          <a:xfrm>
            <a:off x="2003652" y="2062264"/>
            <a:ext cx="1552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VERSION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3F2532-4DF2-53FD-E33A-AB9158E203ED}"/>
              </a:ext>
            </a:extLst>
          </p:cNvPr>
          <p:cNvSpPr txBox="1"/>
          <p:nvPr/>
        </p:nvSpPr>
        <p:spPr>
          <a:xfrm>
            <a:off x="7500026" y="2062264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VERSION 2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34D6821-43D3-3524-AC9B-1097476246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944" y="2755016"/>
            <a:ext cx="4592845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RMSE: 1615.6593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MAE: 1345.2068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R² (R-Square):0.5274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Explained Variance Score: 0.5563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F846B-C540-0021-E035-1E44C9E6D47C}"/>
              </a:ext>
            </a:extLst>
          </p:cNvPr>
          <p:cNvSpPr txBox="1"/>
          <p:nvPr/>
        </p:nvSpPr>
        <p:spPr>
          <a:xfrm>
            <a:off x="6303523" y="2755016"/>
            <a:ext cx="524320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RMSE: 1570.2027 </a:t>
            </a:r>
          </a:p>
          <a:p>
            <a:r>
              <a:rPr lang="en-US" sz="2800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MAE: 1259.0428 </a:t>
            </a:r>
          </a:p>
          <a:p>
            <a:r>
              <a:rPr lang="en-US" sz="2800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R² (R-Square): 0.5536 </a:t>
            </a:r>
          </a:p>
          <a:p>
            <a:r>
              <a:rPr lang="en-US" sz="2800" b="1" i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Explained Variance Score: 0.5558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183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C98E69-4BA0-DD6B-FCA7-B39897E1B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81816FEE-A60E-D694-782D-32135A6C9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AC92470F-91EB-1967-2356-CE2AF10C9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2A8F67BE-105F-5F20-BA39-B0AFC4CB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990BA765-1D39-92F6-E59C-5801A2B9C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59" y="608252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MOST CHALLENGING ASPECT. 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What aspect of data analytics and data science did you find most challenging in completing your term project?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468E4-52BE-57F8-E559-3E1C29B3549A}"/>
              </a:ext>
            </a:extLst>
          </p:cNvPr>
          <p:cNvSpPr txBox="1"/>
          <p:nvPr/>
        </p:nvSpPr>
        <p:spPr>
          <a:xfrm>
            <a:off x="914400" y="2490281"/>
            <a:ext cx="108927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Trying different model specifications and figuring out the optimal set of hyperparameters. </a:t>
            </a:r>
          </a:p>
          <a:p>
            <a:r>
              <a:rPr lang="en-US" dirty="0"/>
              <a:t>The challenge here was to understand or discern which parameter will have what kind of role </a:t>
            </a:r>
          </a:p>
          <a:p>
            <a:r>
              <a:rPr lang="en-US" dirty="0"/>
              <a:t>to play while configuring a suitable model. How a high or a low value of that parameter will affect </a:t>
            </a:r>
          </a:p>
          <a:p>
            <a:r>
              <a:rPr lang="en-US" dirty="0"/>
              <a:t>the model outcomes.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58E9C-45E1-2A36-B44C-0B6CE4F7928A}"/>
              </a:ext>
            </a:extLst>
          </p:cNvPr>
          <p:cNvSpPr txBox="1"/>
          <p:nvPr/>
        </p:nvSpPr>
        <p:spPr>
          <a:xfrm>
            <a:off x="932729" y="4904973"/>
            <a:ext cx="11020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Another aspect was the required GPU/CPU space and memory to execute the model. Since I had an</a:t>
            </a:r>
          </a:p>
          <a:p>
            <a:r>
              <a:rPr lang="en-US" dirty="0"/>
              <a:t>hourly dataset with 105192 observations, so that created a high computational load.</a:t>
            </a:r>
          </a:p>
        </p:txBody>
      </p:sp>
    </p:spTree>
    <p:extLst>
      <p:ext uri="{BB962C8B-B14F-4D97-AF65-F5344CB8AC3E}">
        <p14:creationId xmlns:p14="http://schemas.microsoft.com/office/powerpoint/2010/main" val="1721911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FADC6F-BC54-93F9-F723-87C0D2A00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9F4C3AAA-13AB-D3FB-ADB5-CD145CB20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41E66ACA-B74A-7EBF-5341-0FE0A80F9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902764A2-3908-696C-0737-15B6BB2B5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B727DDA9-8307-D125-C836-33B1C0896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59" y="608252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ASPECT OF MOST LEARNING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What aspect of data analytics and data science did you learn the most about in completing your term project?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07B0A5-8203-27B5-0E6F-F53D96FBA763}"/>
              </a:ext>
            </a:extLst>
          </p:cNvPr>
          <p:cNvSpPr txBox="1"/>
          <p:nvPr/>
        </p:nvSpPr>
        <p:spPr>
          <a:xfrm>
            <a:off x="1089497" y="2819879"/>
            <a:ext cx="103797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acquisition, preparation, visualization, normalization were key steps in the beginning. In </a:t>
            </a:r>
          </a:p>
          <a:p>
            <a:r>
              <a:rPr lang="en-US" dirty="0"/>
              <a:t>time series analysis it is necessary to develop a sound understanding of trends (level, slope), </a:t>
            </a:r>
          </a:p>
          <a:p>
            <a:r>
              <a:rPr lang="en-US" dirty="0"/>
              <a:t>seasonal and cyclic patterns embedded within a time series.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5D9F32-4AFE-882A-74C4-8ACA17218DCB}"/>
              </a:ext>
            </a:extLst>
          </p:cNvPr>
          <p:cNvSpPr txBox="1"/>
          <p:nvPr/>
        </p:nvSpPr>
        <p:spPr>
          <a:xfrm>
            <a:off x="1127969" y="4473421"/>
            <a:ext cx="10341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selection or model choice is another significant aspect which plays a crucial role </a:t>
            </a:r>
          </a:p>
          <a:p>
            <a:r>
              <a:rPr lang="en-US" dirty="0"/>
              <a:t>in determining the success of the analytical exercise / research project. Model should provide</a:t>
            </a:r>
          </a:p>
          <a:p>
            <a:r>
              <a:rPr lang="en-US" dirty="0"/>
              <a:t>satisfactory explanations for all the research objectives. </a:t>
            </a:r>
          </a:p>
        </p:txBody>
      </p:sp>
    </p:spTree>
    <p:extLst>
      <p:ext uri="{BB962C8B-B14F-4D97-AF65-F5344CB8AC3E}">
        <p14:creationId xmlns:p14="http://schemas.microsoft.com/office/powerpoint/2010/main" val="2294589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7D87A7-3093-5AE6-A07B-617256846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707E67CF-BE5F-8398-4C29-662E38F44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C7BB8E22-681A-5491-0E36-5DC3AF07C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2FA2AA12-8AA4-890F-56B6-33EDD14D8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CF0EBCCD-7A84-CAA6-5406-486C16DAE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59" y="608252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FUTURE WORK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What would be your top priority for future work if you were to continue this project as an independent study or research project?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AB7574-4515-6B9A-11D1-45979A978333}"/>
              </a:ext>
            </a:extLst>
          </p:cNvPr>
          <p:cNvSpPr txBox="1"/>
          <p:nvPr/>
        </p:nvSpPr>
        <p:spPr>
          <a:xfrm>
            <a:off x="809936" y="2436724"/>
            <a:ext cx="10059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possess sufficient computational resources which could handle a large dataset whether</a:t>
            </a:r>
          </a:p>
          <a:p>
            <a:r>
              <a:rPr lang="en-US" dirty="0"/>
              <a:t>it is GPU or CPU requirements or some other input.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30A9E-0F97-4B92-7FE7-DA6D10DD5CF3}"/>
              </a:ext>
            </a:extLst>
          </p:cNvPr>
          <p:cNvSpPr txBox="1"/>
          <p:nvPr/>
        </p:nvSpPr>
        <p:spPr>
          <a:xfrm>
            <a:off x="809936" y="4086147"/>
            <a:ext cx="105721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develop a sound understanding of different model types, parameters, specifications, </a:t>
            </a:r>
          </a:p>
          <a:p>
            <a:r>
              <a:rPr lang="en-US" dirty="0"/>
              <a:t>and configurations which play a crucial role in preventing from either overfitting or underfitting</a:t>
            </a:r>
          </a:p>
          <a:p>
            <a:r>
              <a:rPr lang="en-US" dirty="0"/>
              <a:t>a model.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940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2CE249-1644-5163-5EB0-7B77D0C38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867" y="1221339"/>
            <a:ext cx="10955243" cy="171580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+mn-lt"/>
              </a:rPr>
              <a:t>- Membership-based 501(c)(4) nonprofit corporation</a:t>
            </a:r>
            <a:br>
              <a:rPr lang="en-US" sz="2800" dirty="0">
                <a:solidFill>
                  <a:srgbClr val="212529"/>
                </a:solidFill>
                <a:latin typeface="+mn-lt"/>
              </a:rPr>
            </a:br>
            <a:r>
              <a:rPr lang="en-US" sz="2800" dirty="0">
                <a:solidFill>
                  <a:srgbClr val="212529"/>
                </a:solidFill>
                <a:latin typeface="+mn-lt"/>
              </a:rPr>
              <a:t>- I</a:t>
            </a:r>
            <a: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  <a:t>ndependent system operator for the region</a:t>
            </a:r>
            <a:b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</a:br>
            <a: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  <a:t>- Manages the flow of electric power to 27 million Texas customers</a:t>
            </a:r>
            <a:b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</a:br>
            <a: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  <a:t>- Connects more than 54,100 miles of transmission lines and 1,250      generation units</a:t>
            </a:r>
            <a:br>
              <a:rPr lang="en-US" sz="2800" b="0" i="0" dirty="0">
                <a:solidFill>
                  <a:srgbClr val="212529"/>
                </a:solidFill>
                <a:effectLst/>
                <a:latin typeface="+mn-lt"/>
              </a:rPr>
            </a:br>
            <a:endParaRPr lang="en-US" sz="28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FF5351-88A1-D3B9-40EC-49CF596C7AAA}"/>
              </a:ext>
            </a:extLst>
          </p:cNvPr>
          <p:cNvSpPr txBox="1"/>
          <p:nvPr/>
        </p:nvSpPr>
        <p:spPr>
          <a:xfrm>
            <a:off x="167010" y="64142"/>
            <a:ext cx="109552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</a:rPr>
              <a:t>ERCOT – Electric Reliability Council of Texas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DE19D2-C842-2BBD-C177-DCBF2D6DF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5801032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128A1C-84D1-14AD-05E1-987ABE535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032" y="3429001"/>
            <a:ext cx="6390968" cy="346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57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1C50123-86A3-09E2-378D-92AB934EF8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118473"/>
              </p:ext>
            </p:extLst>
          </p:nvPr>
        </p:nvGraphicFramePr>
        <p:xfrm>
          <a:off x="186814" y="934065"/>
          <a:ext cx="11798710" cy="5864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164">
                  <a:extLst>
                    <a:ext uri="{9D8B030D-6E8A-4147-A177-3AD203B41FA5}">
                      <a16:colId xmlns:a16="http://schemas.microsoft.com/office/drawing/2014/main" val="3050814241"/>
                    </a:ext>
                  </a:extLst>
                </a:gridCol>
                <a:gridCol w="9645546">
                  <a:extLst>
                    <a:ext uri="{9D8B030D-6E8A-4147-A177-3AD203B41FA5}">
                      <a16:colId xmlns:a16="http://schemas.microsoft.com/office/drawing/2014/main" val="935560807"/>
                    </a:ext>
                  </a:extLst>
                </a:gridCol>
              </a:tblGrid>
              <a:tr h="92042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281328"/>
                  </a:ext>
                </a:extLst>
              </a:tr>
              <a:tr h="920424">
                <a:tc>
                  <a:txBody>
                    <a:bodyPr/>
                    <a:lstStyle/>
                    <a:p>
                      <a:r>
                        <a:rPr lang="en-US" sz="2000" dirty="0"/>
                        <a:t>OBTAIN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From the ERCOT website under, Grid Information – Generation – Fuel Mix. Fifteen minute interval data from 2012 – 2023.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858286"/>
                  </a:ext>
                </a:extLst>
              </a:tr>
              <a:tr h="991589">
                <a:tc>
                  <a:txBody>
                    <a:bodyPr/>
                    <a:lstStyle/>
                    <a:p>
                      <a:r>
                        <a:rPr lang="en-US" sz="2000" dirty="0"/>
                        <a:t>SCRUB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Data was in yearly .xlsx sheets with sub-sheets for different months. Data was converted to time series format for each month, concatenated, and transformed to an hourly data set with 105192 observations.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448778"/>
                  </a:ext>
                </a:extLst>
              </a:tr>
              <a:tr h="991589">
                <a:tc>
                  <a:txBody>
                    <a:bodyPr/>
                    <a:lstStyle/>
                    <a:p>
                      <a:r>
                        <a:rPr lang="en-US" sz="2000" dirty="0"/>
                        <a:t>EXPLORE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Time series visualization and plotting techniques were used to gauge or examine the evolutionary pattern of different series. Different aggregations and averages were used to enhance the exploration.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3463980"/>
                  </a:ext>
                </a:extLst>
              </a:tr>
              <a:tr h="991589">
                <a:tc>
                  <a:txBody>
                    <a:bodyPr/>
                    <a:lstStyle/>
                    <a:p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LSTM neural network model was used. Two different hyperparameter specifications were tested. A five fold cross validation was done prior to final training and testing.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387019"/>
                  </a:ext>
                </a:extLst>
              </a:tr>
              <a:tr h="991589">
                <a:tc>
                  <a:txBody>
                    <a:bodyPr/>
                    <a:lstStyle/>
                    <a:p>
                      <a:r>
                        <a:rPr lang="en-US" sz="2000" dirty="0"/>
                        <a:t>INTERPRET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The accuracy of the model forecasts was examined based upon both the internal and the external measures of fit like RMSE, MAE, loss function plot, and residual plot.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9503282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EA2CE249-1644-5163-5EB0-7B77D0C38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70" y="24809"/>
            <a:ext cx="8367252" cy="781661"/>
          </a:xfrm>
        </p:spPr>
        <p:txBody>
          <a:bodyPr/>
          <a:lstStyle/>
          <a:p>
            <a:pPr algn="l"/>
            <a:r>
              <a:rPr lang="en-US" dirty="0"/>
              <a:t>Stages of Analysis</a:t>
            </a:r>
          </a:p>
        </p:txBody>
      </p:sp>
    </p:spTree>
    <p:extLst>
      <p:ext uri="{BB962C8B-B14F-4D97-AF65-F5344CB8AC3E}">
        <p14:creationId xmlns:p14="http://schemas.microsoft.com/office/powerpoint/2010/main" val="299843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0C8609-0905-2394-7F22-1BC22B473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62E75E7A-EC06-44FE-59AC-E4E1188E5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1EE72BA1-C705-E5D5-89D8-4BC0903E7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4F218710-C1D9-6EF9-9838-995DC4843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8F57C722-C3FD-F50D-E63D-014A4E12E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70" y="24809"/>
            <a:ext cx="8367252" cy="781661"/>
          </a:xfrm>
        </p:spPr>
        <p:txBody>
          <a:bodyPr/>
          <a:lstStyle/>
          <a:p>
            <a:pPr algn="l"/>
            <a:r>
              <a:rPr lang="en-US" dirty="0"/>
              <a:t>EXPLORE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2427CB-98E7-16FB-CE26-94982D6A60CB}"/>
              </a:ext>
            </a:extLst>
          </p:cNvPr>
          <p:cNvSpPr txBox="1"/>
          <p:nvPr/>
        </p:nvSpPr>
        <p:spPr>
          <a:xfrm>
            <a:off x="1861343" y="2490372"/>
            <a:ext cx="91214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VISUAL EXAMINATION OF DATA</a:t>
            </a:r>
          </a:p>
        </p:txBody>
      </p:sp>
    </p:spTree>
    <p:extLst>
      <p:ext uri="{BB962C8B-B14F-4D97-AF65-F5344CB8AC3E}">
        <p14:creationId xmlns:p14="http://schemas.microsoft.com/office/powerpoint/2010/main" val="2466690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44173E-1CAE-7BAF-DF45-2CED0C7A7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C2974B4D-94D7-6C17-269E-CE55D0C07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415B6315-86AD-0FE6-D00C-5D6BE9319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213BEAE6-A0F1-16EF-5A25-2A98098D2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91F8D3BF-342A-C017-85F1-63841ED61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285CF733-7859-A974-5253-414A0B6F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7A57BD13-5AAA-EFA5-8D24-E45F9A57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FB8C90-0D83-7F03-DFBE-6D1854D41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Annual power production for Coal, Gas, Gas-CC, Ren, Hydro, Nuclear, and Other from 2012 - 2023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87A00-81DC-28DA-8E2B-CFE5D4AFB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" y="831279"/>
            <a:ext cx="12087368" cy="593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51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037F82-099F-5331-D073-8413CABF8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31131E8E-CCB0-8CA7-5E81-B6CB07064E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EEE6B328-E524-A92A-8E11-E1A240A6C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2C46C83A-2C74-CF80-E1D1-5A186AD68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44E18EC0-8899-1540-46C3-3DAF880FE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CD419B14-EA68-32BC-5692-6C694DAD2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77C62177-284A-A86F-18DF-FA0855D4D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64D8AC6-A1B0-D9CA-F936-64D224C45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Annual power production for Wind, Solar, and Biomass from 2012 - 2023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F522D-E0D1-4671-6EDE-0F0F37F08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" y="914399"/>
            <a:ext cx="12039512" cy="585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949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BB0AC4-43EE-70D2-F83C-B56CB3744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4E8C8DC8-42ED-3129-46D9-A2E1BDA02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878B1695-D201-C234-7BAC-81EC9D236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91C8E9BD-ECF1-90F4-9A92-133FF8146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08AA86F8-95F5-ED0B-7E06-9FE0BDE19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A63D881A-AF7E-4C5C-9B4A-CC59739F0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8EF6137B-451E-341E-1E0E-862D6F115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6B561F-4AF3-0296-D7DC-3AEFAA2F4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Average hourly power production for Coal, Gas, Gas-CC, and Ren from 2012 - 2023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016982-BE9A-9390-957C-8CAA96BFA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" y="904673"/>
            <a:ext cx="12027932" cy="584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01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AF26D4-2DF4-9A60-7BA9-B19CFA2F0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C74F1B37-CF39-D6E0-11A9-AFC7C3639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4A31DEA6-96E0-830A-2B52-31D6D3D0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9B317993-8172-AEB3-1444-FEC8C734A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ABF33A4B-10EA-B3C7-AFBD-C962E787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B9564C66-2149-D867-D70B-9438627A8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21A60E74-3E99-8B27-39A8-CF055AAFA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D80E9A-96BD-DB2E-AA69-0C110862A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Average monthly power production for Coal, Gas, Gas-CC, and Ren from 2012 - 2023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E2F69D-EA43-62C7-5781-0E0888A25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" y="904672"/>
            <a:ext cx="12010328" cy="584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50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14D77-B087-C32F-8901-6AC06253E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6">
            <a:extLst>
              <a:ext uri="{FF2B5EF4-FFF2-40B4-BE49-F238E27FC236}">
                <a16:creationId xmlns:a16="http://schemas.microsoft.com/office/drawing/2014/main" id="{18B0A092-5190-6132-0815-60D89D9E9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8">
            <a:extLst>
              <a:ext uri="{FF2B5EF4-FFF2-40B4-BE49-F238E27FC236}">
                <a16:creationId xmlns:a16="http://schemas.microsoft.com/office/drawing/2014/main" id="{EBA6E807-4D8C-6B2B-1373-9448C274A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10">
            <a:extLst>
              <a:ext uri="{FF2B5EF4-FFF2-40B4-BE49-F238E27FC236}">
                <a16:creationId xmlns:a16="http://schemas.microsoft.com/office/drawing/2014/main" id="{E67F4B9A-FAD9-1DA0-8B81-D80C67EFF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Graphic 13">
            <a:extLst>
              <a:ext uri="{FF2B5EF4-FFF2-40B4-BE49-F238E27FC236}">
                <a16:creationId xmlns:a16="http://schemas.microsoft.com/office/drawing/2014/main" id="{1D6F5AFE-3B53-5B0C-9847-05388CAD9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88CB21F0-E0E5-9E0F-E6A3-8AFC98D34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15">
            <a:extLst>
              <a:ext uri="{FF2B5EF4-FFF2-40B4-BE49-F238E27FC236}">
                <a16:creationId xmlns:a16="http://schemas.microsoft.com/office/drawing/2014/main" id="{8AA193E4-CFD0-035E-919F-90162112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7BF2928-F665-CFDE-1BFE-6A4EE95B5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9" y="24809"/>
            <a:ext cx="11747681" cy="78166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Hourly evolutionary pattern of Coal, Gas, Gas-CC, and Ren for 2012, 2017, and 2023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2A6109-053F-4D1B-33CB-312B1A35C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1" y="880118"/>
            <a:ext cx="12039510" cy="595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244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Smokey Glass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16afd10-6408-4137-b88a-192239463580">
      <Terms xmlns="http://schemas.microsoft.com/office/infopath/2007/PartnerControls"/>
    </lcf76f155ced4ddcb4097134ff3c332f>
    <TaxCatchAll xmlns="0bcd677f-00bc-4824-8e0d-2a32f2b1f47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C664F873549B49A2F58C557593C6DD" ma:contentTypeVersion="16" ma:contentTypeDescription="Create a new document." ma:contentTypeScope="" ma:versionID="3c9188732b5b698e057f3d98ad5ebc7d">
  <xsd:schema xmlns:xsd="http://www.w3.org/2001/XMLSchema" xmlns:xs="http://www.w3.org/2001/XMLSchema" xmlns:p="http://schemas.microsoft.com/office/2006/metadata/properties" xmlns:ns2="016afd10-6408-4137-b88a-192239463580" xmlns:ns3="0bcd677f-00bc-4824-8e0d-2a32f2b1f477" targetNamespace="http://schemas.microsoft.com/office/2006/metadata/properties" ma:root="true" ma:fieldsID="69bc66873d455d06bd8b3e88daa77590" ns2:_="" ns3:_="">
    <xsd:import namespace="016afd10-6408-4137-b88a-192239463580"/>
    <xsd:import namespace="0bcd677f-00bc-4824-8e0d-2a32f2b1f4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6afd10-6408-4137-b88a-1922394635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b8ed7cba-b263-44e1-aaea-116db9091a5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cd677f-00bc-4824-8e0d-2a32f2b1f47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41ee954d-f047-4cd6-8043-57a784f07ad7}" ma:internalName="TaxCatchAll" ma:showField="CatchAllData" ma:web="0bcd677f-00bc-4824-8e0d-2a32f2b1f4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5B3D43-99F7-47DF-90D6-3E3028F5936C}">
  <ds:schemaRefs>
    <ds:schemaRef ds:uri="http://schemas.microsoft.com/office/2006/documentManagement/types"/>
    <ds:schemaRef ds:uri="http://www.w3.org/XML/1998/namespace"/>
    <ds:schemaRef ds:uri="016afd10-6408-4137-b88a-192239463580"/>
    <ds:schemaRef ds:uri="http://purl.org/dc/dcmitype/"/>
    <ds:schemaRef ds:uri="0bcd677f-00bc-4824-8e0d-2a32f2b1f477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9A0E3FE-08DF-4867-A5D9-651E589E3A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6afd10-6408-4137-b88a-192239463580"/>
    <ds:schemaRef ds:uri="0bcd677f-00bc-4824-8e0d-2a32f2b1f4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0025B34-BD2B-4F65-80AF-217925182ED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Gradient design</Template>
  <TotalTime>1618</TotalTime>
  <Words>921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Courier New</vt:lpstr>
      <vt:lpstr>Univers</vt:lpstr>
      <vt:lpstr>GradientVTI</vt:lpstr>
      <vt:lpstr>CIS 731 – Final term project</vt:lpstr>
      <vt:lpstr>- Membership-based 501(c)(4) nonprofit corporation - Independent system operator for the region - Manages the flow of electric power to 27 million Texas customers - Connects more than 54,100 miles of transmission lines and 1,250      generation units </vt:lpstr>
      <vt:lpstr>Stages of Analysis</vt:lpstr>
      <vt:lpstr>EXPLORE</vt:lpstr>
      <vt:lpstr>Annual power production for Coal, Gas, Gas-CC, Ren, Hydro, Nuclear, and Other from 2012 - 2023 </vt:lpstr>
      <vt:lpstr>Annual power production for Wind, Solar, and Biomass from 2012 - 2023 </vt:lpstr>
      <vt:lpstr>Average hourly power production for Coal, Gas, Gas-CC, and Ren from 2012 - 2023 </vt:lpstr>
      <vt:lpstr>Average monthly power production for Coal, Gas, Gas-CC, and Ren from 2012 - 2023 </vt:lpstr>
      <vt:lpstr>Hourly evolutionary pattern of Coal, Gas, Gas-CC, and Ren for 2012, 2017, and 2023 </vt:lpstr>
      <vt:lpstr>Daily evolutionary pattern of Coal, Gas, Gas-CC, and Ren from 2012 - 2023 </vt:lpstr>
      <vt:lpstr>Daily evolutionary pattern of Coal, Gas, Gas-CC, and Ren from 2012 - 2023 </vt:lpstr>
      <vt:lpstr>MODEL</vt:lpstr>
      <vt:lpstr>INTERPRETATION / RESULTS (VERSION 1)</vt:lpstr>
      <vt:lpstr>INTERPRETATION / RESULTS (VERSION 2)</vt:lpstr>
      <vt:lpstr>INTERPRETATION / RESULTS (Internal/external measures of fit)</vt:lpstr>
      <vt:lpstr>INTERPRETATION / RESULTS (External measures of fit – original scale)</vt:lpstr>
      <vt:lpstr>MOST CHALLENGING ASPECT.   What aspect of data analytics and data science did you find most challenging in completing your term project?</vt:lpstr>
      <vt:lpstr>ASPECT OF MOST LEARNING  What aspect of data analytics and data science did you learn the most about in completing your term project?</vt:lpstr>
      <vt:lpstr>FUTURE WORK  What would be your top priority for future work if you were to continue this project as an independent study or research project?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Center for Risk Management Education &amp; Research</dc:title>
  <dc:creator>Parcell, Joseph L.</dc:creator>
  <cp:lastModifiedBy>Kushal Bhalla</cp:lastModifiedBy>
  <cp:revision>56</cp:revision>
  <dcterms:created xsi:type="dcterms:W3CDTF">2022-08-04T13:14:13Z</dcterms:created>
  <dcterms:modified xsi:type="dcterms:W3CDTF">2024-12-09T19:12:58Z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0x01010017C664F873549B49A2F58C557593C6DD</vt:lpwstr>
  </property>
  <property fmtid="{D5CDD505-2E9C-101B-9397-08002B2CF9AE}" pid="3" name="MediaServiceImageTags">
    <vt:lpwstr/>
  </property>
</Properties>
</file>